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81" r:id="rId2"/>
    <p:sldId id="274" r:id="rId3"/>
    <p:sldId id="282" r:id="rId4"/>
    <p:sldId id="257" r:id="rId5"/>
    <p:sldId id="321" r:id="rId6"/>
    <p:sldId id="322" r:id="rId7"/>
    <p:sldId id="325" r:id="rId8"/>
    <p:sldId id="326" r:id="rId9"/>
    <p:sldId id="313" r:id="rId10"/>
    <p:sldId id="327" r:id="rId11"/>
    <p:sldId id="323" r:id="rId12"/>
    <p:sldId id="324" r:id="rId13"/>
    <p:sldId id="328" r:id="rId14"/>
    <p:sldId id="320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  <p:embeddedFont>
      <p:font typeface="배달의민족 연성" panose="020B0600000101010101" pitchFamily="50" charset="-127"/>
      <p:regular r:id="rId20"/>
    </p:embeddedFont>
    <p:embeddedFont>
      <p:font typeface="배달의민족 주아" panose="02020603020101020101" pitchFamily="18" charset="-127"/>
      <p:regular r:id="rId21"/>
    </p:embeddedFont>
    <p:embeddedFont>
      <p:font typeface="배달의민족 한나체 Air" panose="020B0600000101010101" pitchFamily="50" charset="-127"/>
      <p:regular r:id="rId22"/>
    </p:embeddedFont>
    <p:embeddedFont>
      <p:font typeface="배달의민족 한나체 Pro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002060"/>
    <a:srgbClr val="0095FF"/>
    <a:srgbClr val="444444"/>
    <a:srgbClr val="FAD41E"/>
    <a:srgbClr val="1D4999"/>
    <a:srgbClr val="464646"/>
    <a:srgbClr val="FFD600"/>
    <a:srgbClr val="EADB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3" autoAdjust="0"/>
    <p:restoredTop sz="93548" autoAdjust="0"/>
  </p:normalViewPr>
  <p:slideViewPr>
    <p:cSldViewPr snapToGrid="0">
      <p:cViewPr varScale="1">
        <p:scale>
          <a:sx n="80" d="100"/>
          <a:sy n="80" d="100"/>
        </p:scale>
        <p:origin x="107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619" y="2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535D2-BDE2-4EDD-B2ED-FC344F5F2886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337AB-AFD6-4AFD-874D-C21B71B0B2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90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669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262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113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8101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417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052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656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97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210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28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807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33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337AB-AFD6-4AFD-874D-C21B71B0B2A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826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 userDrawn="1"/>
        </p:nvGrpSpPr>
        <p:grpSpPr>
          <a:xfrm>
            <a:off x="11740404" y="6200730"/>
            <a:ext cx="318246" cy="476294"/>
            <a:chOff x="9016253" y="1361514"/>
            <a:chExt cx="2985247" cy="446778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672" b="86719" l="6934" r="9355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6253" y="1361514"/>
              <a:ext cx="2985247" cy="2985247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4" cstate="print">
              <a:clrChange>
                <a:clrFrom>
                  <a:srgbClr val="454547"/>
                </a:clrFrom>
                <a:clrTo>
                  <a:srgbClr val="45454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13" t="19600" r="5773" b="12400"/>
            <a:stretch/>
          </p:blipFill>
          <p:spPr>
            <a:xfrm>
              <a:off x="9201150" y="3878354"/>
              <a:ext cx="2628037" cy="19509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55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350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95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 userDrawn="1"/>
        </p:nvGrpSpPr>
        <p:grpSpPr>
          <a:xfrm>
            <a:off x="11740404" y="6200730"/>
            <a:ext cx="318246" cy="476294"/>
            <a:chOff x="9016253" y="1361514"/>
            <a:chExt cx="2985247" cy="446778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3672" b="86719" l="6934" r="9355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6253" y="1361514"/>
              <a:ext cx="2985247" cy="2985247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4" cstate="print">
              <a:clrChange>
                <a:clrFrom>
                  <a:srgbClr val="454547"/>
                </a:clrFrom>
                <a:clrTo>
                  <a:srgbClr val="45454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13" t="19600" r="5773" b="12400"/>
            <a:stretch/>
          </p:blipFill>
          <p:spPr>
            <a:xfrm>
              <a:off x="9201150" y="3878354"/>
              <a:ext cx="2628037" cy="19509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0212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658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428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08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63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292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138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55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11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F28E3-C73D-4BF9-BAE0-78C964F130E8}" type="datetimeFigureOut">
              <a:rPr lang="ko-KR" altLang="en-US" smtClean="0"/>
              <a:t>2020-05-02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B9E99-FC5F-4013-80EA-5CA49B6D35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6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one-graphic-truck-90-years-2729552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Ic_bluetooth_audio_48px.sv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en/one-graphic-truck-90-years-2729552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en/one-graphic-truck-90-years-2729552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5024387" y="0"/>
            <a:ext cx="7167613" cy="6858000"/>
          </a:xfrm>
          <a:prstGeom prst="parallelogram">
            <a:avLst>
              <a:gd name="adj" fmla="val 30895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ight Triangle 4"/>
          <p:cNvSpPr/>
          <p:nvPr/>
        </p:nvSpPr>
        <p:spPr>
          <a:xfrm flipH="1">
            <a:off x="9702265" y="1"/>
            <a:ext cx="2489735" cy="6858000"/>
          </a:xfrm>
          <a:prstGeom prst="rtTriangl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425566" y="926075"/>
            <a:ext cx="1135781" cy="58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7443" y="797429"/>
            <a:ext cx="346183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</a:t>
            </a:r>
            <a:endParaRPr lang="en-US" altLang="ko-KR" sz="4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dist"/>
            <a:r>
              <a:rPr lang="ko-KR" altLang="en-US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제안서</a:t>
            </a:r>
            <a:endParaRPr lang="en-US" altLang="ko-KR" spc="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" name="직선 연결선 33"/>
          <p:cNvCxnSpPr/>
          <p:nvPr/>
        </p:nvCxnSpPr>
        <p:spPr>
          <a:xfrm>
            <a:off x="544808" y="608898"/>
            <a:ext cx="3078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34"/>
          <p:cNvCxnSpPr/>
          <p:nvPr/>
        </p:nvCxnSpPr>
        <p:spPr>
          <a:xfrm>
            <a:off x="544808" y="2241424"/>
            <a:ext cx="314585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 Single Corner Rectangle 8"/>
          <p:cNvSpPr/>
          <p:nvPr/>
        </p:nvSpPr>
        <p:spPr>
          <a:xfrm>
            <a:off x="387443" y="154004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 Single Corner Rectangle 16"/>
          <p:cNvSpPr/>
          <p:nvPr/>
        </p:nvSpPr>
        <p:spPr>
          <a:xfrm rot="5400000">
            <a:off x="60959" y="394636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 Single Corner Rectangle 17"/>
          <p:cNvSpPr/>
          <p:nvPr/>
        </p:nvSpPr>
        <p:spPr>
          <a:xfrm rot="5400000">
            <a:off x="11605429" y="6302943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 Single Corner Rectangle 18"/>
          <p:cNvSpPr/>
          <p:nvPr/>
        </p:nvSpPr>
        <p:spPr>
          <a:xfrm rot="10800000">
            <a:off x="11278945" y="6543575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36060" y="5055394"/>
            <a:ext cx="11319879" cy="9754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777658" y="5169118"/>
            <a:ext cx="77284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곽혜란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김현정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문준우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박누리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오성식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이정윤</a:t>
            </a:r>
            <a:r>
              <a:rPr lang="en-US" altLang="ko-KR" sz="25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5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황제윤</a:t>
            </a:r>
            <a:endParaRPr lang="ko-KR" altLang="en-US" sz="25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312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8FF87897-7B52-4257-BB8C-BDD31C4D6442}"/>
              </a:ext>
            </a:extLst>
          </p:cNvPr>
          <p:cNvSpPr txBox="1">
            <a:spLocks/>
          </p:cNvSpPr>
          <p:nvPr/>
        </p:nvSpPr>
        <p:spPr>
          <a:xfrm>
            <a:off x="838200" y="167191"/>
            <a:ext cx="10515600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 방안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261087-1B66-4BF6-A34C-16EC2D2F5E73}"/>
              </a:ext>
            </a:extLst>
          </p:cNvPr>
          <p:cNvGrpSpPr/>
          <p:nvPr/>
        </p:nvGrpSpPr>
        <p:grpSpPr>
          <a:xfrm>
            <a:off x="336798" y="956763"/>
            <a:ext cx="3655100" cy="1560295"/>
            <a:chOff x="336797" y="956762"/>
            <a:chExt cx="4612273" cy="2381439"/>
          </a:xfrm>
        </p:grpSpPr>
        <p:sp>
          <p:nvSpPr>
            <p:cNvPr id="86" name="모서리가 둥근 직사각형 85"/>
            <p:cNvSpPr/>
            <p:nvPr/>
          </p:nvSpPr>
          <p:spPr>
            <a:xfrm>
              <a:off x="336797" y="956762"/>
              <a:ext cx="4612273" cy="238143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5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859004" y="1043772"/>
              <a:ext cx="3608595" cy="1720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[</a:t>
              </a:r>
              <a:r>
                <a:rPr lang="ko-KR" altLang="en-US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통신</a:t>
              </a:r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]</a:t>
              </a:r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285750" indent="-285750" algn="ctr">
                <a:lnSpc>
                  <a:spcPct val="150000"/>
                </a:lnSpc>
                <a:buFontTx/>
                <a:buChar char="-"/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웹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모바일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IoT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기기 연결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온도 센서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충돌 센서 등 여러 모듈의 통신 및 제어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6298185"/>
      </p:ext>
    </p:extLst>
  </p:cSld>
  <p:clrMapOvr>
    <a:masterClrMapping/>
  </p:clrMapOvr>
  <p:transition spd="slow">
    <p:cover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7F4AFA3-415B-4C30-803A-FE0940A4D768}"/>
              </a:ext>
            </a:extLst>
          </p:cNvPr>
          <p:cNvSpPr txBox="1">
            <a:spLocks/>
          </p:cNvSpPr>
          <p:nvPr/>
        </p:nvSpPr>
        <p:spPr>
          <a:xfrm>
            <a:off x="-1" y="430147"/>
            <a:ext cx="12191999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시스템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아키텍쳐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521FF82-1721-4ABA-A322-A48B80B1177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7"/>
          <a:stretch/>
        </p:blipFill>
        <p:spPr bwMode="auto">
          <a:xfrm>
            <a:off x="3162842" y="1567760"/>
            <a:ext cx="5866316" cy="461657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CAB2B48-47A4-4518-B0F9-64AFCD535DCB}"/>
              </a:ext>
            </a:extLst>
          </p:cNvPr>
          <p:cNvSpPr/>
          <p:nvPr/>
        </p:nvSpPr>
        <p:spPr>
          <a:xfrm>
            <a:off x="7133456" y="1748735"/>
            <a:ext cx="438150" cy="41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611162"/>
      </p:ext>
    </p:extLst>
  </p:cSld>
  <p:clrMapOvr>
    <a:masterClrMapping/>
  </p:clrMapOvr>
  <p:transition spd="slow">
    <p:cover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B5CC3FD-3DDD-4177-8A91-34B3B0040BFB}"/>
              </a:ext>
            </a:extLst>
          </p:cNvPr>
          <p:cNvPicPr/>
          <p:nvPr/>
        </p:nvPicPr>
        <p:blipFill rotWithShape="1">
          <a:blip r:embed="rId3"/>
          <a:srcRect r="16953"/>
          <a:stretch/>
        </p:blipFill>
        <p:spPr>
          <a:xfrm>
            <a:off x="3476278" y="2805779"/>
            <a:ext cx="5409565" cy="392842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7F4AFA3-415B-4C30-803A-FE0940A4D768}"/>
              </a:ext>
            </a:extLst>
          </p:cNvPr>
          <p:cNvSpPr txBox="1">
            <a:spLocks/>
          </p:cNvSpPr>
          <p:nvPr/>
        </p:nvSpPr>
        <p:spPr>
          <a:xfrm>
            <a:off x="-1" y="430147"/>
            <a:ext cx="12191999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군집제어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아키텍쳐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EDB6FA8-90BE-4397-A83F-5B6771128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6636" y="1303203"/>
            <a:ext cx="7339234" cy="162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40597"/>
      </p:ext>
    </p:extLst>
  </p:cSld>
  <p:clrMapOvr>
    <a:masterClrMapping/>
  </p:clrMapOvr>
  <p:transition spd="slow">
    <p:cover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A13F89-0F1F-45B7-958F-22AEF2C42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125" y="1251600"/>
            <a:ext cx="7410450" cy="435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4994"/>
      </p:ext>
    </p:extLst>
  </p:cSld>
  <p:clrMapOvr>
    <a:masterClrMapping/>
  </p:clrMapOvr>
  <p:transition spd="slow">
    <p:cover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08000" y="568960"/>
            <a:ext cx="3461834" cy="160043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  <a:p>
            <a:pPr algn="dist"/>
            <a:r>
              <a:rPr lang="ko-KR" altLang="en-US" sz="4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수행 일정</a:t>
            </a:r>
            <a:endParaRPr lang="en-US" altLang="ko-KR" spc="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579120" y="467360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508000" y="2294057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BF1703A8-6741-4663-8986-7159B8C54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038" y="3153018"/>
            <a:ext cx="9531924" cy="236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24077"/>
      </p:ext>
    </p:extLst>
  </p:cSld>
  <p:clrMapOvr>
    <a:masterClrMapping/>
  </p:clrMapOvr>
  <p:transition spd="slow">
    <p:cover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http://icongal.com/gallery/image/6024/payment_pay_money_dollar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6237" y="-23021291"/>
            <a:ext cx="45719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/>
          <p:cNvSpPr/>
          <p:nvPr/>
        </p:nvSpPr>
        <p:spPr>
          <a:xfrm>
            <a:off x="1003460" y="2602966"/>
            <a:ext cx="2047875" cy="20478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grpSp>
        <p:nvGrpSpPr>
          <p:cNvPr id="2049" name="그룹 2048"/>
          <p:cNvGrpSpPr/>
          <p:nvPr/>
        </p:nvGrpSpPr>
        <p:grpSpPr>
          <a:xfrm>
            <a:off x="710661" y="4870726"/>
            <a:ext cx="2633471" cy="1002182"/>
            <a:chOff x="681785" y="5024730"/>
            <a:chExt cx="2633471" cy="1002182"/>
          </a:xfrm>
        </p:grpSpPr>
        <p:sp>
          <p:nvSpPr>
            <p:cNvPr id="23" name="TextBox 22"/>
            <p:cNvSpPr txBox="1"/>
            <p:nvPr/>
          </p:nvSpPr>
          <p:spPr>
            <a:xfrm>
              <a:off x="681785" y="5202655"/>
              <a:ext cx="2633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cxnSp>
          <p:nvCxnSpPr>
            <p:cNvPr id="42" name="직선 연결선 41"/>
            <p:cNvCxnSpPr/>
            <p:nvPr/>
          </p:nvCxnSpPr>
          <p:spPr>
            <a:xfrm>
              <a:off x="776632" y="5024730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776632" y="6026912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1129472" y="808976"/>
            <a:ext cx="1001152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effectLst>
                  <a:glow>
                    <a:schemeClr val="accent1"/>
                  </a:glow>
                </a:effectLst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빅데이터를 활용한 군집 주행 차량 제어</a:t>
            </a:r>
          </a:p>
        </p:txBody>
      </p:sp>
      <p:grpSp>
        <p:nvGrpSpPr>
          <p:cNvPr id="14" name="그룹 2048"/>
          <p:cNvGrpSpPr/>
          <p:nvPr/>
        </p:nvGrpSpPr>
        <p:grpSpPr>
          <a:xfrm>
            <a:off x="4779264" y="4870726"/>
            <a:ext cx="2633471" cy="1002182"/>
            <a:chOff x="671463" y="5024730"/>
            <a:chExt cx="2633471" cy="1002182"/>
          </a:xfrm>
        </p:grpSpPr>
        <p:sp>
          <p:nvSpPr>
            <p:cNvPr id="15" name="TextBox 14"/>
            <p:cNvSpPr txBox="1"/>
            <p:nvPr/>
          </p:nvSpPr>
          <p:spPr>
            <a:xfrm>
              <a:off x="671463" y="5138899"/>
              <a:ext cx="26334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교통 빅데이터</a:t>
              </a:r>
              <a:endPara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V2I</a:t>
              </a:r>
              <a:endParaRPr lang="en-US" altLang="ko-KR" sz="1600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cxnSp>
          <p:nvCxnSpPr>
            <p:cNvPr id="16" name="직선 연결선 41"/>
            <p:cNvCxnSpPr/>
            <p:nvPr/>
          </p:nvCxnSpPr>
          <p:spPr>
            <a:xfrm>
              <a:off x="776632" y="5024730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42"/>
            <p:cNvCxnSpPr/>
            <p:nvPr/>
          </p:nvCxnSpPr>
          <p:spPr>
            <a:xfrm>
              <a:off x="776632" y="6026912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48"/>
          <p:cNvGrpSpPr/>
          <p:nvPr/>
        </p:nvGrpSpPr>
        <p:grpSpPr>
          <a:xfrm>
            <a:off x="8745652" y="4870726"/>
            <a:ext cx="2633471" cy="1002182"/>
            <a:chOff x="658775" y="5024730"/>
            <a:chExt cx="2633471" cy="1002182"/>
          </a:xfrm>
        </p:grpSpPr>
        <p:sp>
          <p:nvSpPr>
            <p:cNvPr id="22" name="TextBox 21"/>
            <p:cNvSpPr txBox="1"/>
            <p:nvPr/>
          </p:nvSpPr>
          <p:spPr>
            <a:xfrm>
              <a:off x="658775" y="5174078"/>
              <a:ext cx="26334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커넥티비티</a:t>
              </a:r>
              <a:endPara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V2V</a:t>
              </a:r>
            </a:p>
          </p:txBody>
        </p:sp>
        <p:cxnSp>
          <p:nvCxnSpPr>
            <p:cNvPr id="24" name="직선 연결선 41"/>
            <p:cNvCxnSpPr/>
            <p:nvPr/>
          </p:nvCxnSpPr>
          <p:spPr>
            <a:xfrm>
              <a:off x="776632" y="5024730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42"/>
            <p:cNvCxnSpPr/>
            <p:nvPr/>
          </p:nvCxnSpPr>
          <p:spPr>
            <a:xfrm>
              <a:off x="776632" y="6026912"/>
              <a:ext cx="239776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ound Single Corner Rectangle 29"/>
          <p:cNvSpPr/>
          <p:nvPr/>
        </p:nvSpPr>
        <p:spPr>
          <a:xfrm>
            <a:off x="387443" y="154004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ound Single Corner Rectangle 30"/>
          <p:cNvSpPr/>
          <p:nvPr/>
        </p:nvSpPr>
        <p:spPr>
          <a:xfrm rot="5400000">
            <a:off x="60959" y="394636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ound Single Corner Rectangle 3"/>
          <p:cNvSpPr/>
          <p:nvPr/>
        </p:nvSpPr>
        <p:spPr>
          <a:xfrm>
            <a:off x="11515028" y="6158714"/>
            <a:ext cx="568960" cy="618005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ound Single Corner Rectangle 33"/>
          <p:cNvSpPr/>
          <p:nvPr/>
        </p:nvSpPr>
        <p:spPr>
          <a:xfrm rot="5400000">
            <a:off x="11674510" y="6370620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ound Single Corner Rectangle 34"/>
          <p:cNvSpPr/>
          <p:nvPr/>
        </p:nvSpPr>
        <p:spPr>
          <a:xfrm rot="10800000">
            <a:off x="11348026" y="6611252"/>
            <a:ext cx="587141" cy="105878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2"/>
          <p:cNvSpPr/>
          <p:nvPr/>
        </p:nvSpPr>
        <p:spPr>
          <a:xfrm>
            <a:off x="5095594" y="2602966"/>
            <a:ext cx="2047875" cy="20478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sp>
        <p:nvSpPr>
          <p:cNvPr id="41" name="타원 2"/>
          <p:cNvSpPr/>
          <p:nvPr/>
        </p:nvSpPr>
        <p:spPr>
          <a:xfrm>
            <a:off x="9039771" y="2602966"/>
            <a:ext cx="2047875" cy="20478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86" y="2840871"/>
            <a:ext cx="1437689" cy="14376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5AF2E28-14DF-43D5-8AA8-4BD42361E4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345799" y="2827690"/>
            <a:ext cx="1598426" cy="1598426"/>
          </a:xfrm>
          <a:prstGeom prst="rect">
            <a:avLst/>
          </a:prstGeom>
        </p:spPr>
      </p:pic>
      <p:pic>
        <p:nvPicPr>
          <p:cNvPr id="10" name="그림 9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4EA807C2-7A8D-42EB-B66C-1BB5217FEBE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12279" y="3004372"/>
            <a:ext cx="2487013" cy="126682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81C5807-F2F6-47AA-8CA7-BA5DC47BFD6B}"/>
              </a:ext>
            </a:extLst>
          </p:cNvPr>
          <p:cNvSpPr txBox="1"/>
          <p:nvPr/>
        </p:nvSpPr>
        <p:spPr>
          <a:xfrm>
            <a:off x="639049" y="5003945"/>
            <a:ext cx="26334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군집주행 제어</a:t>
            </a:r>
            <a:endParaRPr lang="en-US" altLang="ko-KR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Platooning</a:t>
            </a:r>
          </a:p>
        </p:txBody>
      </p:sp>
    </p:spTree>
    <p:extLst>
      <p:ext uri="{BB962C8B-B14F-4D97-AF65-F5344CB8AC3E}">
        <p14:creationId xmlns:p14="http://schemas.microsoft.com/office/powerpoint/2010/main" val="355827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D28C8C6E-E6AD-4454-8EC0-49F9C5F4B8DE}"/>
              </a:ext>
            </a:extLst>
          </p:cNvPr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853942" y="1059353"/>
            <a:ext cx="6297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제안 개요</a:t>
            </a:r>
            <a:endParaRPr lang="en-US" altLang="ko-KR" sz="7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3">
            <a:extLst>
              <a:ext uri="{FF2B5EF4-FFF2-40B4-BE49-F238E27FC236}">
                <a16:creationId xmlns:a16="http://schemas.microsoft.com/office/drawing/2014/main" id="{7AAADFE7-06D3-4DE7-A0C1-E5874A35AF37}"/>
              </a:ext>
            </a:extLst>
          </p:cNvPr>
          <p:cNvSpPr/>
          <p:nvPr/>
        </p:nvSpPr>
        <p:spPr>
          <a:xfrm>
            <a:off x="387443" y="180516"/>
            <a:ext cx="4905677" cy="880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en-US" altLang="ko-KR" sz="3200" b="1" kern="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TABLE OF CONTENTS</a:t>
            </a:r>
            <a:endParaRPr lang="ko-KR" altLang="en-US" sz="3200" b="1" kern="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Round Single Corner Rectangle 19"/>
          <p:cNvSpPr/>
          <p:nvPr/>
        </p:nvSpPr>
        <p:spPr>
          <a:xfrm rot="5400000">
            <a:off x="11605429" y="6302943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 Single Corner Rectangle 20"/>
          <p:cNvSpPr/>
          <p:nvPr/>
        </p:nvSpPr>
        <p:spPr>
          <a:xfrm rot="10800000">
            <a:off x="11278945" y="6543575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 Single Corner Rectangle 21"/>
          <p:cNvSpPr/>
          <p:nvPr/>
        </p:nvSpPr>
        <p:spPr>
          <a:xfrm>
            <a:off x="387443" y="154004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ound Single Corner Rectangle 22"/>
          <p:cNvSpPr/>
          <p:nvPr/>
        </p:nvSpPr>
        <p:spPr>
          <a:xfrm rot="5400000">
            <a:off x="60959" y="394636"/>
            <a:ext cx="587141" cy="105878"/>
          </a:xfrm>
          <a:prstGeom prst="round1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6516C1-A6CA-4A24-A575-E994C19E6EDD}"/>
              </a:ext>
            </a:extLst>
          </p:cNvPr>
          <p:cNvSpPr txBox="1"/>
          <p:nvPr/>
        </p:nvSpPr>
        <p:spPr>
          <a:xfrm>
            <a:off x="1705756" y="2552458"/>
            <a:ext cx="57667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수행 방안</a:t>
            </a:r>
            <a:endParaRPr lang="en-US" altLang="ko-KR" sz="7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E82B9-2265-4927-8BDE-867331762F35}"/>
              </a:ext>
            </a:extLst>
          </p:cNvPr>
          <p:cNvSpPr txBox="1"/>
          <p:nvPr/>
        </p:nvSpPr>
        <p:spPr>
          <a:xfrm>
            <a:off x="1705756" y="4120461"/>
            <a:ext cx="61403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7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수행 일정</a:t>
            </a:r>
            <a:endParaRPr lang="en-US" altLang="ko-KR" sz="7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1206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08000" y="568960"/>
            <a:ext cx="3461834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</a:p>
          <a:p>
            <a:pPr algn="dist"/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제안개요</a:t>
            </a:r>
            <a:endParaRPr lang="en-US" altLang="ko-KR" sz="4000" spc="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>
            <a:off x="579120" y="467360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579120" y="2101850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그림 57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A8DD703E-FFE9-4028-9844-337507EB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58081" y="3005598"/>
            <a:ext cx="4645880" cy="2366495"/>
          </a:xfrm>
          <a:prstGeom prst="rect">
            <a:avLst/>
          </a:prstGeom>
        </p:spPr>
      </p:pic>
      <p:pic>
        <p:nvPicPr>
          <p:cNvPr id="59" name="그림 58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40CDB42D-B61E-45B3-98A3-F9555D2F3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24171" y="3005598"/>
            <a:ext cx="3271126" cy="1666230"/>
          </a:xfrm>
          <a:prstGeom prst="rect">
            <a:avLst/>
          </a:prstGeom>
        </p:spPr>
      </p:pic>
      <p:pic>
        <p:nvPicPr>
          <p:cNvPr id="60" name="그림 59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4ABC303B-EC65-46DE-9BEA-79BFB300F5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76247" y="3005598"/>
            <a:ext cx="2381445" cy="121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29051"/>
      </p:ext>
    </p:extLst>
  </p:cSld>
  <p:clrMapOvr>
    <a:masterClrMapping/>
  </p:clrMapOvr>
  <p:transition spd="slow">
    <p:cover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AD83FC-1C2B-4203-BCE5-2DDD95CDE2F2}"/>
              </a:ext>
            </a:extLst>
          </p:cNvPr>
          <p:cNvSpPr/>
          <p:nvPr/>
        </p:nvSpPr>
        <p:spPr>
          <a:xfrm>
            <a:off x="1158875" y="1674269"/>
            <a:ext cx="4181475" cy="28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endParaRPr lang="ko-KR" altLang="ko-KR" sz="1400" dirty="0">
              <a:solidFill>
                <a:schemeClr val="tx1"/>
              </a:solidFill>
            </a:endParaRP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데이터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ko-KR" dirty="0">
                <a:solidFill>
                  <a:schemeClr val="tx1"/>
                </a:solidFill>
              </a:rPr>
              <a:t>수집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ko-KR" dirty="0">
                <a:solidFill>
                  <a:schemeClr val="tx1"/>
                </a:solidFill>
              </a:rPr>
              <a:t>분석 업무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ko-KR" dirty="0">
                <a:solidFill>
                  <a:schemeClr val="tx1"/>
                </a:solidFill>
              </a:rPr>
              <a:t>중요성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ko-KR" dirty="0">
                <a:solidFill>
                  <a:schemeClr val="tx1"/>
                </a:solidFill>
              </a:rPr>
              <a:t>증대</a:t>
            </a: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교통 데이터 수집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ko-KR" dirty="0">
                <a:solidFill>
                  <a:schemeClr val="tx1"/>
                </a:solidFill>
              </a:rPr>
              <a:t>분석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군집</a:t>
            </a:r>
            <a:r>
              <a:rPr lang="ko-KR" altLang="en-US" dirty="0">
                <a:solidFill>
                  <a:schemeClr val="tx1"/>
                </a:solidFill>
              </a:rPr>
              <a:t>주행 제어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시스템에 적용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소비자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ko-KR" dirty="0">
                <a:solidFill>
                  <a:schemeClr val="tx1"/>
                </a:solidFill>
              </a:rPr>
              <a:t>운송업체</a:t>
            </a:r>
            <a:r>
              <a:rPr lang="en-US" altLang="ko-KR" dirty="0">
                <a:solidFill>
                  <a:schemeClr val="tx1"/>
                </a:solidFill>
              </a:rPr>
              <a:t>) </a:t>
            </a:r>
            <a:r>
              <a:rPr lang="ko-KR" altLang="ko-KR" dirty="0">
                <a:solidFill>
                  <a:schemeClr val="tx1"/>
                </a:solidFill>
              </a:rPr>
              <a:t>니즈 충족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766CECF-A24E-49DB-8CB7-658244B5FE43}"/>
              </a:ext>
            </a:extLst>
          </p:cNvPr>
          <p:cNvSpPr/>
          <p:nvPr/>
        </p:nvSpPr>
        <p:spPr>
          <a:xfrm>
            <a:off x="6689725" y="1224179"/>
            <a:ext cx="4181475" cy="38211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ko-KR" altLang="ko-KR" sz="1400" dirty="0">
              <a:solidFill>
                <a:schemeClr val="tx1"/>
              </a:solidFill>
            </a:endParaRP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빅데이터 분석을 활용한 운전 보조</a:t>
            </a:r>
            <a:endParaRPr lang="en-US" altLang="ko-KR" dirty="0">
              <a:solidFill>
                <a:schemeClr val="tx1"/>
              </a:solidFill>
            </a:endParaRPr>
          </a:p>
          <a:p>
            <a:pPr lvl="0">
              <a:lnSpc>
                <a:spcPct val="200000"/>
              </a:lnSpc>
            </a:pPr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ko-KR" dirty="0">
                <a:solidFill>
                  <a:schemeClr val="tx1"/>
                </a:solidFill>
              </a:rPr>
              <a:t>시스템 구축</a:t>
            </a:r>
          </a:p>
          <a:p>
            <a:pPr marL="285750" lvl="0" indent="-285750">
              <a:lnSpc>
                <a:spcPct val="200000"/>
              </a:lnSpc>
              <a:buFontTx/>
              <a:buChar char="-"/>
            </a:pPr>
            <a:r>
              <a:rPr lang="ko-KR" altLang="ko-KR" dirty="0">
                <a:solidFill>
                  <a:schemeClr val="tx1"/>
                </a:solidFill>
              </a:rPr>
              <a:t>무선 통신을 활용한 군집 주행 시스</a:t>
            </a:r>
            <a:endParaRPr lang="en-US" altLang="ko-KR" dirty="0">
              <a:solidFill>
                <a:schemeClr val="tx1"/>
              </a:solidFill>
            </a:endParaRPr>
          </a:p>
          <a:p>
            <a:pPr lvl="0">
              <a:lnSpc>
                <a:spcPct val="200000"/>
              </a:lnSpc>
            </a:pPr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ko-KR" dirty="0">
                <a:solidFill>
                  <a:schemeClr val="tx1"/>
                </a:solidFill>
              </a:rPr>
              <a:t>템을 구축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F01912-6822-455F-B41B-A3F5A75CECA9}"/>
              </a:ext>
            </a:extLst>
          </p:cNvPr>
          <p:cNvSpPr/>
          <p:nvPr/>
        </p:nvSpPr>
        <p:spPr>
          <a:xfrm>
            <a:off x="1296195" y="1110168"/>
            <a:ext cx="3803650" cy="86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2000" b="1" dirty="0">
                <a:solidFill>
                  <a:schemeClr val="tx1"/>
                </a:solidFill>
              </a:rPr>
              <a:t>제안 배경</a:t>
            </a: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68DB85B-6723-44D1-BF2D-62174C903AF6}"/>
              </a:ext>
            </a:extLst>
          </p:cNvPr>
          <p:cNvSpPr/>
          <p:nvPr/>
        </p:nvSpPr>
        <p:spPr>
          <a:xfrm>
            <a:off x="6604002" y="1110167"/>
            <a:ext cx="3744118" cy="86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ko-KR" altLang="ko-KR" sz="2000" b="1" dirty="0">
                <a:solidFill>
                  <a:schemeClr val="tx1"/>
                </a:solidFill>
              </a:rPr>
              <a:t>제안 목적</a:t>
            </a:r>
            <a:endParaRPr lang="en-US" altLang="ko-KR" sz="2000" b="1" dirty="0">
              <a:solidFill>
                <a:schemeClr val="tx1"/>
              </a:solidFill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E2F634B3-3A90-4A03-A97E-4DD123C4C757}"/>
              </a:ext>
            </a:extLst>
          </p:cNvPr>
          <p:cNvCxnSpPr>
            <a:cxnSpLocks/>
          </p:cNvCxnSpPr>
          <p:nvPr/>
        </p:nvCxnSpPr>
        <p:spPr>
          <a:xfrm>
            <a:off x="5943600" y="1685925"/>
            <a:ext cx="0" cy="40576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502568"/>
      </p:ext>
    </p:extLst>
  </p:cSld>
  <p:clrMapOvr>
    <a:masterClrMapping/>
  </p:clrMapOvr>
  <p:transition spd="slow">
    <p:cover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A8DD703E-FFE9-4028-9844-337507EBC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58081" y="3005598"/>
            <a:ext cx="4645880" cy="2366495"/>
          </a:xfrm>
          <a:prstGeom prst="rect">
            <a:avLst/>
          </a:prstGeom>
        </p:spPr>
      </p:pic>
      <p:pic>
        <p:nvPicPr>
          <p:cNvPr id="59" name="그림 58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40CDB42D-B61E-45B3-98A3-F9555D2F3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24171" y="3005598"/>
            <a:ext cx="3271126" cy="1666230"/>
          </a:xfrm>
          <a:prstGeom prst="rect">
            <a:avLst/>
          </a:prstGeom>
        </p:spPr>
      </p:pic>
      <p:pic>
        <p:nvPicPr>
          <p:cNvPr id="60" name="그림 59" descr="노트북, 하늘, 별이(가) 표시된 사진&#10;&#10;자동 생성된 설명">
            <a:extLst>
              <a:ext uri="{FF2B5EF4-FFF2-40B4-BE49-F238E27FC236}">
                <a16:creationId xmlns:a16="http://schemas.microsoft.com/office/drawing/2014/main" id="{4ABC303B-EC65-46DE-9BEA-79BFB300F5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76247" y="3005598"/>
            <a:ext cx="2381445" cy="12130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5958EA-743F-40EF-B68E-B827970BD866}"/>
              </a:ext>
            </a:extLst>
          </p:cNvPr>
          <p:cNvSpPr txBox="1"/>
          <p:nvPr/>
        </p:nvSpPr>
        <p:spPr>
          <a:xfrm>
            <a:off x="508000" y="568960"/>
            <a:ext cx="3461834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</a:p>
          <a:p>
            <a:pPr algn="dist"/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수행 방안</a:t>
            </a:r>
            <a:endParaRPr lang="en-US" altLang="ko-KR" sz="4000" spc="1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D00620F-043B-4CD3-A18E-EF735A369D52}"/>
              </a:ext>
            </a:extLst>
          </p:cNvPr>
          <p:cNvCxnSpPr/>
          <p:nvPr/>
        </p:nvCxnSpPr>
        <p:spPr>
          <a:xfrm>
            <a:off x="579120" y="467360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31C696F-5672-4D4C-BF8D-DA1DAAF32343}"/>
              </a:ext>
            </a:extLst>
          </p:cNvPr>
          <p:cNvCxnSpPr/>
          <p:nvPr/>
        </p:nvCxnSpPr>
        <p:spPr>
          <a:xfrm>
            <a:off x="508000" y="1998782"/>
            <a:ext cx="2397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990625"/>
      </p:ext>
    </p:extLst>
  </p:cSld>
  <p:clrMapOvr>
    <a:masterClrMapping/>
  </p:clrMapOvr>
  <p:transition spd="slow">
    <p:cover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8FF87897-7B52-4257-BB8C-BDD31C4D6442}"/>
              </a:ext>
            </a:extLst>
          </p:cNvPr>
          <p:cNvSpPr txBox="1">
            <a:spLocks/>
          </p:cNvSpPr>
          <p:nvPr/>
        </p:nvSpPr>
        <p:spPr>
          <a:xfrm>
            <a:off x="838200" y="167191"/>
            <a:ext cx="10515600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 방안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F92F526-D593-4A32-A0F8-95FB91A783B0}"/>
              </a:ext>
            </a:extLst>
          </p:cNvPr>
          <p:cNvGrpSpPr/>
          <p:nvPr/>
        </p:nvGrpSpPr>
        <p:grpSpPr>
          <a:xfrm>
            <a:off x="307301" y="1009461"/>
            <a:ext cx="3743589" cy="1645249"/>
            <a:chOff x="6737597" y="1191930"/>
            <a:chExt cx="4612273" cy="2381439"/>
          </a:xfrm>
        </p:grpSpPr>
        <p:sp>
          <p:nvSpPr>
            <p:cNvPr id="85" name="모서리가 둥근 직사각형 84"/>
            <p:cNvSpPr/>
            <p:nvPr/>
          </p:nvSpPr>
          <p:spPr>
            <a:xfrm>
              <a:off x="6737597" y="1191930"/>
              <a:ext cx="4612273" cy="238143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6880830" y="1322287"/>
              <a:ext cx="4386145" cy="1288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[</a:t>
              </a:r>
              <a:r>
                <a:rPr lang="ko-KR" altLang="en-US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분석</a:t>
              </a:r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]</a:t>
              </a:r>
            </a:p>
            <a:p>
              <a:pPr algn="ctr"/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하둡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머신러닝을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활용한 공공데이터 통계 분석</a:t>
              </a:r>
            </a:p>
            <a:p>
              <a:pPr marL="285750" indent="-285750" algn="ctr">
                <a:lnSpc>
                  <a:spcPct val="150000"/>
                </a:lnSpc>
                <a:buFontTx/>
                <a:buChar char="-"/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위치기반 사고 확률 예측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875642"/>
      </p:ext>
    </p:extLst>
  </p:cSld>
  <p:clrMapOvr>
    <a:masterClrMapping/>
  </p:clrMapOvr>
  <p:transition spd="slow">
    <p:cover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8FF87897-7B52-4257-BB8C-BDD31C4D6442}"/>
              </a:ext>
            </a:extLst>
          </p:cNvPr>
          <p:cNvSpPr txBox="1">
            <a:spLocks/>
          </p:cNvSpPr>
          <p:nvPr/>
        </p:nvSpPr>
        <p:spPr>
          <a:xfrm>
            <a:off x="838200" y="167191"/>
            <a:ext cx="10515600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 방안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56567C2-28A5-4120-BB64-99759D98EA84}"/>
              </a:ext>
            </a:extLst>
          </p:cNvPr>
          <p:cNvGrpSpPr/>
          <p:nvPr/>
        </p:nvGrpSpPr>
        <p:grpSpPr>
          <a:xfrm>
            <a:off x="311188" y="1009462"/>
            <a:ext cx="3897018" cy="2068035"/>
            <a:chOff x="842130" y="4024428"/>
            <a:chExt cx="4612273" cy="2381439"/>
          </a:xfrm>
        </p:grpSpPr>
        <p:sp>
          <p:nvSpPr>
            <p:cNvPr id="84" name="모서리가 둥근 직사각형 83"/>
            <p:cNvSpPr/>
            <p:nvPr/>
          </p:nvSpPr>
          <p:spPr>
            <a:xfrm>
              <a:off x="842130" y="4024428"/>
              <a:ext cx="4612273" cy="238143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500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255240" y="4120601"/>
              <a:ext cx="3786054" cy="1981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[</a:t>
              </a:r>
              <a:r>
                <a:rPr lang="ko-KR" altLang="en-US" sz="25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아두이노</a:t>
              </a:r>
              <a:r>
                <a:rPr lang="ko-KR" altLang="en-US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기반 차량 제어</a:t>
              </a:r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]</a:t>
              </a:r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블루투스를 활용한 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RC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카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군집 제어</a:t>
              </a:r>
            </a:p>
            <a:p>
              <a:pPr marL="285750" indent="-285750" algn="ctr">
                <a:lnSpc>
                  <a:spcPct val="150000"/>
                </a:lnSpc>
                <a:buFontTx/>
                <a:buChar char="-"/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초음파 센서를 활용한 차량간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충돌 예방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331005"/>
      </p:ext>
    </p:extLst>
  </p:cSld>
  <p:clrMapOvr>
    <a:masterClrMapping/>
  </p:clrMapOvr>
  <p:transition spd="slow">
    <p:cover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8FF87897-7B52-4257-BB8C-BDD31C4D6442}"/>
              </a:ext>
            </a:extLst>
          </p:cNvPr>
          <p:cNvSpPr txBox="1">
            <a:spLocks/>
          </p:cNvSpPr>
          <p:nvPr/>
        </p:nvSpPr>
        <p:spPr>
          <a:xfrm>
            <a:off x="838200" y="167191"/>
            <a:ext cx="10515600" cy="70746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 방안</a:t>
            </a:r>
            <a:endParaRPr lang="ko-KR" altLang="en-US" dirty="0">
              <a:solidFill>
                <a:srgbClr val="FF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C432C9-8973-4D40-A7E6-A1E77D30E059}"/>
              </a:ext>
            </a:extLst>
          </p:cNvPr>
          <p:cNvGrpSpPr/>
          <p:nvPr/>
        </p:nvGrpSpPr>
        <p:grpSpPr>
          <a:xfrm>
            <a:off x="321021" y="947976"/>
            <a:ext cx="3788863" cy="2481024"/>
            <a:chOff x="842130" y="1191930"/>
            <a:chExt cx="4612273" cy="2481024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842130" y="1191930"/>
              <a:ext cx="4612273" cy="238143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285750" indent="-285750" algn="ctr">
                <a:buFontTx/>
                <a:buChar char="-"/>
              </a:pPr>
              <a:endPara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634528" y="1226130"/>
              <a:ext cx="3027476" cy="2446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[</a:t>
              </a:r>
              <a:r>
                <a:rPr lang="ko-KR" altLang="en-US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사용자 </a:t>
              </a:r>
              <a:r>
                <a:rPr lang="en-US" altLang="ko-KR" sz="25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UI]</a:t>
              </a:r>
            </a:p>
            <a:p>
              <a:pPr algn="ctr"/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간편한 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UI: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차량 온도 관리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차량 속도 및 거리 제어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실시간 군집 주행 모니터링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분석 자료 제공</a:t>
              </a:r>
            </a:p>
            <a:p>
              <a:pPr algn="ctr"/>
              <a:endParaRPr lang="en-US" altLang="ko-KR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D7584B1-7254-4F3D-B47D-2D4BCF730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903" y="1041848"/>
            <a:ext cx="5541818" cy="32385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55034032"/>
      </p:ext>
    </p:extLst>
  </p:cSld>
  <p:clrMapOvr>
    <a:masterClrMapping/>
  </p:clrMapOvr>
  <p:transition spd="slow">
    <p:cover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BD31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</TotalTime>
  <Words>189</Words>
  <Application>Microsoft Office PowerPoint</Application>
  <PresentationFormat>와이드스크린</PresentationFormat>
  <Paragraphs>69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배달의민족 한나체 Pro</vt:lpstr>
      <vt:lpstr>배달의민족 연성</vt:lpstr>
      <vt:lpstr>배달의민족 도현</vt:lpstr>
      <vt:lpstr>배달의민족 주아</vt:lpstr>
      <vt:lpstr>맑은 고딕</vt:lpstr>
      <vt:lpstr>Arial</vt:lpstr>
      <vt:lpstr>배달의민족 한나체 Air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Yena Park</dc:creator>
  <cp:lastModifiedBy>MJW</cp:lastModifiedBy>
  <cp:revision>303</cp:revision>
  <dcterms:created xsi:type="dcterms:W3CDTF">2014-12-02T05:15:23Z</dcterms:created>
  <dcterms:modified xsi:type="dcterms:W3CDTF">2020-05-02T08:34:15Z</dcterms:modified>
</cp:coreProperties>
</file>

<file path=docProps/thumbnail.jpeg>
</file>